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7"/>
  </p:notesMasterIdLst>
  <p:sldIdLst>
    <p:sldId id="256" r:id="rId2"/>
    <p:sldId id="283" r:id="rId3"/>
    <p:sldId id="259" r:id="rId4"/>
    <p:sldId id="260" r:id="rId5"/>
    <p:sldId id="280" r:id="rId6"/>
    <p:sldId id="279" r:id="rId7"/>
    <p:sldId id="261" r:id="rId8"/>
    <p:sldId id="285" r:id="rId9"/>
    <p:sldId id="284" r:id="rId10"/>
    <p:sldId id="282" r:id="rId11"/>
    <p:sldId id="287" r:id="rId12"/>
    <p:sldId id="286" r:id="rId13"/>
    <p:sldId id="257" r:id="rId14"/>
    <p:sldId id="278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35"/>
    <p:restoredTop sz="94694"/>
  </p:normalViewPr>
  <p:slideViewPr>
    <p:cSldViewPr snapToGrid="0" snapToObjects="1">
      <p:cViewPr>
        <p:scale>
          <a:sx n="80" d="100"/>
          <a:sy n="80" d="100"/>
        </p:scale>
        <p:origin x="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C6318-EC5D-764B-BCEE-2B7FBA56B42E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2A98E-F439-E945-8F46-52FCAC731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0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here about the different phases</a:t>
            </a:r>
            <a:r>
              <a:rPr lang="en-US" baseline="0" dirty="0"/>
              <a:t> and consequences of vegetative vs reproductive</a:t>
            </a:r>
          </a:p>
          <a:p>
            <a:endParaRPr lang="en-US" baseline="0" dirty="0"/>
          </a:p>
          <a:p>
            <a:r>
              <a:rPr lang="en-US" baseline="0" dirty="0"/>
              <a:t>16-38 days leafless and recovery time </a:t>
            </a:r>
            <a:r>
              <a:rPr lang="mr-IN" baseline="0" dirty="0"/>
              <a:t>–</a:t>
            </a:r>
            <a:r>
              <a:rPr lang="en-US" baseline="0" dirty="0"/>
              <a:t> scale that up and if freezing events are becoming more prevalent, could have major implications for </a:t>
            </a:r>
            <a:r>
              <a:rPr lang="en-US" baseline="0"/>
              <a:t>carbon storage.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9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31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7/29/19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4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CD34-793B-C344-92E0-530822B4FF84}" type="datetimeFigureOut">
              <a:rPr lang="en-US" smtClean="0"/>
              <a:t>7/29/19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FE91-C441-7546-9D46-D7A1909E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7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CD34-793B-C344-92E0-530822B4FF84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FE91-C441-7546-9D46-D7A1909E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71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68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39" r:id="rId2"/>
    <p:sldLayoutId id="2147483740" r:id="rId3"/>
    <p:sldLayoutId id="2147483741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Relationship Id="rId9" Type="http://schemas.openxmlformats.org/officeDocument/2006/relationships/image" Target="../media/image18.png"/><Relationship Id="rId10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8C4E519-F559-4CB5-A89E-6185483B4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83" b="17221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B4FB531-34DA-4777-9BD5-5B885DC381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9A879FF-760F-F445-AF83-65B52DF54407}"/>
              </a:ext>
            </a:extLst>
          </p:cNvPr>
          <p:cNvSpPr txBox="1"/>
          <p:nvPr/>
        </p:nvSpPr>
        <p:spPr>
          <a:xfrm>
            <a:off x="10350086" y="98855"/>
            <a:ext cx="1840373" cy="234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Photo Cred: </a:t>
            </a:r>
            <a:r>
              <a:rPr lang="en-US" sz="1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Suz</a:t>
            </a:r>
            <a:r>
              <a:rPr lang="en-US" sz="1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Mrozak</a:t>
            </a:r>
            <a:endParaRPr lang="en-US" sz="14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748" y="5166359"/>
            <a:ext cx="7354073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</a:rPr>
              <a:t>Understanding </a:t>
            </a:r>
            <a:r>
              <a:rPr lang="en-US" sz="2800" dirty="0" smtClean="0">
                <a:solidFill>
                  <a:srgbClr val="FFFFFF"/>
                </a:solidFill>
              </a:rPr>
              <a:t>plant phenology in </a:t>
            </a:r>
            <a:r>
              <a:rPr lang="en-US" sz="2800" dirty="0">
                <a:solidFill>
                  <a:srgbClr val="FFFFFF"/>
                </a:solidFill>
              </a:rPr>
              <a:t>a warming world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D5B557D3-D7B4-404B-84A1-9BD182BE5B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2457158-55C2-8845-A3FA-2949D80F16B0}"/>
              </a:ext>
            </a:extLst>
          </p:cNvPr>
          <p:cNvSpPr txBox="1"/>
          <p:nvPr/>
        </p:nvSpPr>
        <p:spPr>
          <a:xfrm>
            <a:off x="8259526" y="5477198"/>
            <a:ext cx="250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Examining microclimatic effects</a:t>
            </a:r>
          </a:p>
        </p:txBody>
      </p:sp>
    </p:spTree>
    <p:extLst>
      <p:ext uri="{BB962C8B-B14F-4D97-AF65-F5344CB8AC3E}">
        <p14:creationId xmlns:p14="http://schemas.microsoft.com/office/powerpoint/2010/main" val="428342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THE TEMPORAL ECOLOGY LAB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Lizzie </a:t>
            </a:r>
            <a:r>
              <a:rPr lang="en-US" dirty="0" err="1" smtClean="0">
                <a:solidFill>
                  <a:schemeClr val="bg1"/>
                </a:solidFill>
              </a:rPr>
              <a:t>Wolkovich</a:t>
            </a:r>
            <a:r>
              <a:rPr lang="en-US" dirty="0" smtClean="0">
                <a:solidFill>
                  <a:schemeClr val="bg1"/>
                </a:solidFill>
              </a:rPr>
              <a:t>, PhD</a:t>
            </a:r>
          </a:p>
          <a:p>
            <a:r>
              <a:rPr lang="en-US" dirty="0">
                <a:solidFill>
                  <a:schemeClr val="bg1"/>
                </a:solidFill>
              </a:rPr>
              <a:t>Dan </a:t>
            </a:r>
            <a:r>
              <a:rPr lang="en-US" dirty="0" err="1" smtClean="0">
                <a:solidFill>
                  <a:schemeClr val="bg1"/>
                </a:solidFill>
              </a:rPr>
              <a:t>Buonaiuto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Ignacio Morales-</a:t>
            </a:r>
            <a:r>
              <a:rPr lang="en-US" dirty="0" err="1">
                <a:solidFill>
                  <a:schemeClr val="bg1"/>
                </a:solidFill>
              </a:rPr>
              <a:t>Castilla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PhD</a:t>
            </a:r>
          </a:p>
          <a:p>
            <a:r>
              <a:rPr lang="en-US" dirty="0">
                <a:solidFill>
                  <a:schemeClr val="bg1"/>
                </a:solidFill>
              </a:rPr>
              <a:t>Aileen </a:t>
            </a:r>
            <a:r>
              <a:rPr lang="en-US" dirty="0" err="1">
                <a:solidFill>
                  <a:schemeClr val="bg1"/>
                </a:solidFill>
              </a:rPr>
              <a:t>Ettinger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smtClean="0">
                <a:solidFill>
                  <a:schemeClr val="bg1"/>
                </a:solidFill>
              </a:rPr>
              <a:t>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Deirdre </a:t>
            </a:r>
            <a:r>
              <a:rPr lang="en-US" dirty="0" err="1" smtClean="0">
                <a:solidFill>
                  <a:schemeClr val="bg1"/>
                </a:solidFill>
              </a:rPr>
              <a:t>Loughnan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Darwin </a:t>
            </a:r>
            <a:r>
              <a:rPr lang="en-US" dirty="0" err="1" smtClean="0">
                <a:solidFill>
                  <a:schemeClr val="bg1"/>
                </a:solidFill>
              </a:rPr>
              <a:t>Sodhi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smtClean="0">
                <a:solidFill>
                  <a:schemeClr val="bg1"/>
                </a:solidFill>
              </a:rPr>
              <a:t>ARNOLD ARBORETUM - TREE SPOTTERS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Suz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Mrozak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Danny </a:t>
            </a:r>
            <a:r>
              <a:rPr lang="en-US" dirty="0" err="1" smtClean="0">
                <a:solidFill>
                  <a:schemeClr val="bg1"/>
                </a:solidFill>
              </a:rPr>
              <a:t>Schissler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Kate </a:t>
            </a:r>
            <a:r>
              <a:rPr lang="en-US" dirty="0" err="1" smtClean="0">
                <a:solidFill>
                  <a:schemeClr val="bg1"/>
                </a:solidFill>
              </a:rPr>
              <a:t>Stonefoot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Pam Thompson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Our Citizen Scientists!!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smtClean="0">
                <a:solidFill>
                  <a:schemeClr val="bg1"/>
                </a:solidFill>
              </a:rPr>
              <a:t>THE HOLBROOK LAB</a:t>
            </a:r>
            <a:endParaRPr lang="en-US" sz="2000" u="sng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Noel Michele Holbrook,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Fulton Rockwell,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Jess </a:t>
            </a:r>
            <a:r>
              <a:rPr lang="en-US" dirty="0" err="1" smtClean="0">
                <a:solidFill>
                  <a:schemeClr val="bg1"/>
                </a:solidFill>
              </a:rPr>
              <a:t>Gersony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Anju </a:t>
            </a:r>
            <a:r>
              <a:rPr lang="en-US" dirty="0" err="1" smtClean="0">
                <a:solidFill>
                  <a:schemeClr val="bg1"/>
                </a:solidFill>
              </a:rPr>
              <a:t>Manandhar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Meghan Blumstein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Morgan Furze, PhD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Zhe</a:t>
            </a:r>
            <a:r>
              <a:rPr lang="en-US" dirty="0" smtClean="0">
                <a:solidFill>
                  <a:schemeClr val="bg1"/>
                </a:solidFill>
              </a:rPr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COMMITTEE MEMBERS</a:t>
            </a:r>
            <a:endParaRPr lang="en-US" sz="2000" u="sng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 Moorcroft,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Neil Pederson, PhD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smtClean="0">
                <a:solidFill>
                  <a:schemeClr val="bg1"/>
                </a:solidFill>
              </a:rPr>
              <a:t>COLLABORATORS AND SPECIAL THANKS</a:t>
            </a:r>
            <a:endParaRPr lang="en-US" sz="2000" u="sng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Iñaki</a:t>
            </a:r>
            <a:r>
              <a:rPr lang="en-US" dirty="0" smtClean="0">
                <a:solidFill>
                  <a:schemeClr val="bg1"/>
                </a:solidFill>
              </a:rPr>
              <a:t> Garcia de </a:t>
            </a:r>
            <a:r>
              <a:rPr lang="en-US" dirty="0" err="1" smtClean="0">
                <a:solidFill>
                  <a:schemeClr val="bg1"/>
                </a:solidFill>
              </a:rPr>
              <a:t>Cortazar-Atauri</a:t>
            </a:r>
            <a:r>
              <a:rPr lang="en-US" dirty="0" smtClean="0">
                <a:solidFill>
                  <a:schemeClr val="bg1"/>
                </a:solidFill>
              </a:rPr>
              <a:t>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Ben Cook,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Kea Woodruff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Faye Rosin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Alice Linder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Dan Flynn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Alissandra</a:t>
            </a:r>
            <a:r>
              <a:rPr lang="en-US" dirty="0" smtClean="0">
                <a:solidFill>
                  <a:schemeClr val="bg1"/>
                </a:solidFill>
              </a:rPr>
              <a:t> Ayala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John O’Keefe, PhD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Audrey Barker </a:t>
            </a:r>
            <a:r>
              <a:rPr lang="en-US" dirty="0" err="1" smtClean="0">
                <a:solidFill>
                  <a:schemeClr val="bg1"/>
                </a:solidFill>
              </a:rPr>
              <a:t>Plotkin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5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xmlns="" id="{548B4202-DCD5-4F8C-B481-743A989A9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Work from Lizzie and UBC crew</a:t>
            </a:r>
          </a:p>
        </p:txBody>
      </p:sp>
      <p:pic>
        <p:nvPicPr>
          <p:cNvPr id="1028" name="Picture 4" descr="ile:Betula papyrifera range map.sv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" b="30407"/>
          <a:stretch/>
        </p:blipFill>
        <p:spPr bwMode="auto">
          <a:xfrm>
            <a:off x="-1" y="-2"/>
            <a:ext cx="6050281" cy="42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ya glabra range map 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9" r="-1" b="10874"/>
          <a:stretch/>
        </p:blipFill>
        <p:spPr bwMode="auto">
          <a:xfrm>
            <a:off x="6141720" y="2"/>
            <a:ext cx="6050279" cy="424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F7F57F6B-E621-4E40-A34D-2FE12902AA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8EE702CF-91CE-4661-ACBF-3C8160D1B4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101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34461041-8413-4023-ABA7-9E499B0AD9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491" y="5676967"/>
            <a:ext cx="7427256" cy="5885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Work from Lizzie and UBC folks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28" y="366282"/>
            <a:ext cx="10134979" cy="506749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F05BCF04-4702-43D0-BE8F-DBF6C2F651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FC9E1B0-1575-4658-AD6E-43DF73FC33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896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8E9C91B-7EAD-4562-AB0E-DFB9663AEC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652BD35A-BC99-4831-A358-06E2CEB966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76E24C1-2968-40DC-A36E-F6B85F0F07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72E0D9A-DED2-B44B-92D6-39FDC987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72" y="304261"/>
            <a:ext cx="6391345" cy="6317626"/>
          </a:xfrm>
          <a:prstGeom prst="rect">
            <a:avLst/>
          </a:prstGeom>
        </p:spPr>
      </p:pic>
      <p:sp>
        <p:nvSpPr>
          <p:cNvPr id="2" name="Right Triangle 1"/>
          <p:cNvSpPr/>
          <p:nvPr/>
        </p:nvSpPr>
        <p:spPr>
          <a:xfrm rot="5400000">
            <a:off x="3645291" y="174678"/>
            <a:ext cx="5043690" cy="5736752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442019" y="1898543"/>
            <a:ext cx="1593493" cy="2603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gonal Stripe 5"/>
          <p:cNvSpPr/>
          <p:nvPr/>
        </p:nvSpPr>
        <p:spPr>
          <a:xfrm rot="8951131">
            <a:off x="2856893" y="3948219"/>
            <a:ext cx="3534416" cy="905723"/>
          </a:xfrm>
          <a:prstGeom prst="diagStrip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5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2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3" grpId="2" build="p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97463" y="779421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Gu</a:t>
            </a:r>
            <a:r>
              <a:rPr lang="en-US" dirty="0">
                <a:solidFill>
                  <a:schemeClr val="bg1"/>
                </a:solidFill>
              </a:rPr>
              <a:t> et al, 2008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71" y="2064560"/>
            <a:ext cx="6156161" cy="2987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993" y="58409"/>
            <a:ext cx="965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MASSIVE ECONOMIC AND ECOLOGICAL CONSEQUENCES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95303" y="5092632"/>
            <a:ext cx="15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Knudson, 2012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8408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2" y="867677"/>
            <a:ext cx="4211901" cy="56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9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9721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Frost </a:t>
            </a:r>
            <a:r>
              <a:rPr lang="en-US" sz="4000" b="1" dirty="0" smtClean="0">
                <a:solidFill>
                  <a:srgbClr val="002060"/>
                </a:solidFill>
              </a:rPr>
              <a:t>tolerance </a:t>
            </a:r>
            <a:endParaRPr lang="en-US" sz="4000" b="1" dirty="0">
              <a:solidFill>
                <a:srgbClr val="00206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30" y="965735"/>
            <a:ext cx="7670053" cy="5478609"/>
          </a:xfrm>
          <a:solidFill>
            <a:schemeClr val="tx1"/>
          </a:solidFill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7" b="57621"/>
          <a:stretch/>
        </p:blipFill>
        <p:spPr>
          <a:xfrm>
            <a:off x="6244738" y="171433"/>
            <a:ext cx="4705049" cy="423973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Arc 9"/>
          <p:cNvSpPr/>
          <p:nvPr/>
        </p:nvSpPr>
        <p:spPr>
          <a:xfrm rot="5594007" flipH="1">
            <a:off x="9909575" y="1203837"/>
            <a:ext cx="476127" cy="2112722"/>
          </a:xfrm>
          <a:prstGeom prst="arc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599" y="1228728"/>
            <a:ext cx="2428875" cy="13287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72717CC-01D6-9947-BAF1-B02A911E1FA4}"/>
              </a:ext>
            </a:extLst>
          </p:cNvPr>
          <p:cNvSpPr txBox="1"/>
          <p:nvPr/>
        </p:nvSpPr>
        <p:spPr>
          <a:xfrm>
            <a:off x="7409352" y="2685284"/>
            <a:ext cx="452996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Duration of Vegetative Risk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676" y="173557"/>
            <a:ext cx="6104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Phenology: 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timing of life-history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68CEF2-8887-AB45-BFB7-88603281ED21}"/>
              </a:ext>
            </a:extLst>
          </p:cNvPr>
          <p:cNvSpPr txBox="1"/>
          <p:nvPr/>
        </p:nvSpPr>
        <p:spPr>
          <a:xfrm>
            <a:off x="3472664" y="2457495"/>
            <a:ext cx="5237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</a:rPr>
              <a:t>Over-Winter Chilling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00000"/>
                </a:solidFill>
              </a:rPr>
              <a:t>Spring Warming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C000"/>
                </a:solidFill>
              </a:rPr>
              <a:t>Daylength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192707" y="3090998"/>
            <a:ext cx="5036892" cy="670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3" grpId="0" animBg="1"/>
      <p:bldP spid="4" grpId="0"/>
      <p:bldP spid="5" grpId="0" build="allAtOnce"/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844E128-FF69-4E9F-8327-6B504B3C5A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DEFINITIONS: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55CEADF-09EA-423C-8C45-F94AF44D5A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1) Phenology: </a:t>
            </a:r>
            <a:r>
              <a:rPr lang="en-US" sz="2400" dirty="0">
                <a:solidFill>
                  <a:srgbClr val="FFFFFF"/>
                </a:solidFill>
              </a:rPr>
              <a:t>timing of life-history events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2) False Springs: </a:t>
            </a:r>
            <a:r>
              <a:rPr lang="en-US" sz="2400" dirty="0">
                <a:solidFill>
                  <a:srgbClr val="FFFFFF"/>
                </a:solidFill>
              </a:rPr>
              <a:t>late spring freezing events 			        after budburst has occurred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3) Microclimates: </a:t>
            </a:r>
            <a:r>
              <a:rPr lang="en-US" sz="2400" dirty="0">
                <a:solidFill>
                  <a:srgbClr val="FFFFFF"/>
                </a:solidFill>
              </a:rPr>
              <a:t>climate of a very small area,      		          especially if it differs from 		          the larger, surrounding </a:t>
            </a:r>
            <a:r>
              <a:rPr lang="en-US" sz="2400" dirty="0" smtClean="0">
                <a:solidFill>
                  <a:srgbClr val="FFFFFF"/>
                </a:solidFill>
              </a:rPr>
              <a:t>area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5477"/>
          <a:stretch/>
        </p:blipFill>
        <p:spPr>
          <a:xfrm rot="5400000">
            <a:off x="6472950" y="1138951"/>
            <a:ext cx="6858000" cy="45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676" y="155585"/>
            <a:ext cx="6104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3"/>
                </a:solidFill>
              </a:rPr>
              <a:t>Budburst: </a:t>
            </a:r>
            <a:r>
              <a:rPr lang="en-US" sz="3200" dirty="0" smtClean="0">
                <a:solidFill>
                  <a:schemeClr val="accent3"/>
                </a:solidFill>
              </a:rPr>
              <a:t>start of spring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68CEF2-8887-AB45-BFB7-88603281ED21}"/>
              </a:ext>
            </a:extLst>
          </p:cNvPr>
          <p:cNvSpPr txBox="1"/>
          <p:nvPr/>
        </p:nvSpPr>
        <p:spPr>
          <a:xfrm>
            <a:off x="3472664" y="2457495"/>
            <a:ext cx="5237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</a:rPr>
              <a:t>Over-Winter Chilling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00000"/>
                </a:solidFill>
              </a:rPr>
              <a:t>Spring Warming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C000"/>
                </a:solidFill>
              </a:rPr>
              <a:t>Daylength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192707" y="3090998"/>
            <a:ext cx="5036892" cy="670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3741B58E-3B65-4A01-A276-975AB2CF8A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AAC67C3-831B-4AB1-A259-DFB839CAFA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</a:t>
            </a:r>
            <a:r>
              <a:rPr lang="en-US" sz="4400" dirty="0" smtClean="0">
                <a:solidFill>
                  <a:srgbClr val="FFFFFF"/>
                </a:solidFill>
              </a:rPr>
              <a:t>Days (GDDs)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Definition: accumulation of spring warming temperatures</a:t>
            </a:r>
          </a:p>
          <a:p>
            <a:pPr lvl="2"/>
            <a:r>
              <a:rPr lang="en-US" sz="2400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lvl="2"/>
            <a:r>
              <a:rPr lang="en-US" sz="2400" dirty="0"/>
              <a:t>Temp (℃) – 0 ℃ = X</a:t>
            </a:r>
          </a:p>
          <a:p>
            <a:pPr lvl="2"/>
            <a:r>
              <a:rPr lang="en-US" sz="2400" dirty="0"/>
              <a:t>E.g., Temperature is 5 ℃ for </a:t>
            </a:r>
            <a:r>
              <a:rPr lang="en-US" sz="2400" dirty="0">
                <a:solidFill>
                  <a:schemeClr val="accent1"/>
                </a:solidFill>
              </a:rPr>
              <a:t>Day 1</a:t>
            </a:r>
            <a:r>
              <a:rPr lang="en-US" sz="2400" dirty="0"/>
              <a:t>, 7 ℃ for </a:t>
            </a:r>
            <a:r>
              <a:rPr lang="en-US" sz="2400" dirty="0">
                <a:solidFill>
                  <a:schemeClr val="accent1"/>
                </a:solidFill>
              </a:rPr>
              <a:t>Day 2 </a:t>
            </a:r>
            <a:r>
              <a:rPr lang="en-US" sz="2400" dirty="0"/>
              <a:t>and -2 ℃ for </a:t>
            </a:r>
            <a:r>
              <a:rPr lang="en-US" sz="2400" dirty="0">
                <a:solidFill>
                  <a:schemeClr val="accent1"/>
                </a:solidFill>
              </a:rPr>
              <a:t>Day 3</a:t>
            </a:r>
          </a:p>
          <a:p>
            <a:pPr lvl="4"/>
            <a:r>
              <a:rPr lang="en-US" sz="2400" dirty="0">
                <a:solidFill>
                  <a:schemeClr val="accent1"/>
                </a:solidFill>
              </a:rPr>
              <a:t>Day 1</a:t>
            </a:r>
            <a:r>
              <a:rPr lang="en-US" sz="2400" dirty="0"/>
              <a:t>: 5 – 0 = 5</a:t>
            </a:r>
          </a:p>
          <a:p>
            <a:pPr lvl="4"/>
            <a:r>
              <a:rPr lang="en-US" sz="2400" dirty="0">
                <a:solidFill>
                  <a:schemeClr val="accent1"/>
                </a:solidFill>
              </a:rPr>
              <a:t>Day 2</a:t>
            </a:r>
            <a:r>
              <a:rPr lang="en-US" sz="2400" dirty="0"/>
              <a:t>: 7 – 0 = 7</a:t>
            </a:r>
          </a:p>
          <a:p>
            <a:pPr lvl="4"/>
            <a:r>
              <a:rPr lang="en-US" sz="2400" dirty="0">
                <a:solidFill>
                  <a:schemeClr val="accent1"/>
                </a:solidFill>
              </a:rPr>
              <a:t>Day 3</a:t>
            </a:r>
            <a:r>
              <a:rPr lang="en-US" sz="2400" dirty="0"/>
              <a:t>: -2 - 0 = 0 (doesn’t count)</a:t>
            </a:r>
          </a:p>
          <a:p>
            <a:pPr lvl="4"/>
            <a:r>
              <a:rPr lang="en-US" sz="2400" dirty="0"/>
              <a:t>So by Day 3, 12 GDDs (5+7) have been accumulated. </a:t>
            </a:r>
          </a:p>
        </p:txBody>
      </p:sp>
    </p:spTree>
    <p:extLst>
      <p:ext uri="{BB962C8B-B14F-4D97-AF65-F5344CB8AC3E}">
        <p14:creationId xmlns:p14="http://schemas.microsoft.com/office/powerpoint/2010/main" val="369822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7">
            <a:extLst>
              <a:ext uri="{FF2B5EF4-FFF2-40B4-BE49-F238E27FC236}">
                <a16:creationId xmlns="" xmlns:a16="http://schemas.microsoft.com/office/drawing/2014/main" id="{39E3965E-AC41-4711-9D10-E25ABB132D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="" xmlns:a16="http://schemas.microsoft.com/office/drawing/2014/main" id="{548B4202-DCD5-4F8C-B481-743A989A9D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8" y="0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-648454" y="646508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3093888" y="1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=""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-14030"/>
            <a:ext cx="2980944" cy="427590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F7F57F6B-E621-4E40-A34D-2FE12902AA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EE702CF-91CE-4661-ACBF-3C8160D1B4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801533" y="4398183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3650867" y="4398183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4398183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4398183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</p:spTree>
    <p:extLst>
      <p:ext uri="{BB962C8B-B14F-4D97-AF65-F5344CB8AC3E}">
        <p14:creationId xmlns:p14="http://schemas.microsoft.com/office/powerpoint/2010/main" val="134444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39E3965E-AC41-4711-9D10-E25ABB132D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1F5DC8C3-BA5F-4EED-BB9A-A14272BD82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="" xmlns:a16="http://schemas.microsoft.com/office/drawing/2014/main" id="{B4D0E555-16F6-44D0-BF56-AF5FF5BDE9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8117041D-1A7B-4ECA-AB68-3CFDB6726B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22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75A6909-43A4-1349-960D-5A0544C53E56}"/>
              </a:ext>
            </a:extLst>
          </p:cNvPr>
          <p:cNvSpPr txBox="1"/>
          <p:nvPr/>
        </p:nvSpPr>
        <p:spPr>
          <a:xfrm>
            <a:off x="435869" y="1320800"/>
            <a:ext cx="3659246" cy="21819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the best way to calculate GDDs?</a:t>
            </a:r>
            <a:endParaRPr lang="en-US" sz="44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ABCD2462-4C1E-401A-AC2D-F799A138B2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0B086B5-397F-2E4C-9A5E-B17A3475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139181" cy="6858000"/>
          </a:xfrm>
          <a:prstGeom prst="rect">
            <a:avLst/>
          </a:prstGeom>
        </p:spPr>
      </p:pic>
      <p:sp>
        <p:nvSpPr>
          <p:cNvPr id="13" name="5-Point Star 12">
            <a:extLst>
              <a:ext uri="{FF2B5EF4-FFF2-40B4-BE49-F238E27FC236}">
                <a16:creationId xmlns="" xmlns:a16="http://schemas.microsoft.com/office/drawing/2014/main" id="{5B1576ED-8473-A74D-8FC6-1925C07EB8CE}"/>
              </a:ext>
            </a:extLst>
          </p:cNvPr>
          <p:cNvSpPr/>
          <p:nvPr/>
        </p:nvSpPr>
        <p:spPr>
          <a:xfrm>
            <a:off x="8946293" y="1850960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="" xmlns:a16="http://schemas.microsoft.com/office/drawing/2014/main" id="{17FDE454-B1C6-4A49-B158-D650D7184273}"/>
              </a:ext>
            </a:extLst>
          </p:cNvPr>
          <p:cNvSpPr/>
          <p:nvPr/>
        </p:nvSpPr>
        <p:spPr>
          <a:xfrm>
            <a:off x="8863298" y="2227534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="" xmlns:a16="http://schemas.microsoft.com/office/drawing/2014/main" id="{E0E2EBAB-F832-214C-9213-64ED2081FD08}"/>
              </a:ext>
            </a:extLst>
          </p:cNvPr>
          <p:cNvSpPr/>
          <p:nvPr/>
        </p:nvSpPr>
        <p:spPr>
          <a:xfrm>
            <a:off x="9341707" y="2368422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="" xmlns:a16="http://schemas.microsoft.com/office/drawing/2014/main" id="{F564446A-94E2-C342-B0AB-BEA3528B29C6}"/>
              </a:ext>
            </a:extLst>
          </p:cNvPr>
          <p:cNvSpPr/>
          <p:nvPr/>
        </p:nvSpPr>
        <p:spPr>
          <a:xfrm>
            <a:off x="9032790" y="2548683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="" xmlns:a16="http://schemas.microsoft.com/office/drawing/2014/main" id="{2E4A93C4-177B-8847-8864-2E9182A33BAC}"/>
              </a:ext>
            </a:extLst>
          </p:cNvPr>
          <p:cNvSpPr/>
          <p:nvPr/>
        </p:nvSpPr>
        <p:spPr>
          <a:xfrm>
            <a:off x="9444682" y="2806695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="" xmlns:a16="http://schemas.microsoft.com/office/drawing/2014/main" id="{1617EB6C-B72B-D541-98F0-546A94669D3D}"/>
              </a:ext>
            </a:extLst>
          </p:cNvPr>
          <p:cNvSpPr/>
          <p:nvPr/>
        </p:nvSpPr>
        <p:spPr>
          <a:xfrm>
            <a:off x="8665590" y="2947911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="" xmlns:a16="http://schemas.microsoft.com/office/drawing/2014/main" id="{0DA264A9-56B8-B24F-9A25-79038B122FB9}"/>
              </a:ext>
            </a:extLst>
          </p:cNvPr>
          <p:cNvSpPr/>
          <p:nvPr/>
        </p:nvSpPr>
        <p:spPr>
          <a:xfrm>
            <a:off x="8177190" y="2947911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="" xmlns:a16="http://schemas.microsoft.com/office/drawing/2014/main" id="{0147FBB4-0C47-D344-ADCD-F040AA563292}"/>
              </a:ext>
            </a:extLst>
          </p:cNvPr>
          <p:cNvSpPr/>
          <p:nvPr/>
        </p:nvSpPr>
        <p:spPr>
          <a:xfrm>
            <a:off x="8177190" y="3391356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="" xmlns:a16="http://schemas.microsoft.com/office/drawing/2014/main" id="{A8F24D6E-7F10-984B-88AD-134ABD9B1311}"/>
              </a:ext>
            </a:extLst>
          </p:cNvPr>
          <p:cNvSpPr/>
          <p:nvPr/>
        </p:nvSpPr>
        <p:spPr>
          <a:xfrm>
            <a:off x="8620283" y="3425229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="" xmlns:a16="http://schemas.microsoft.com/office/drawing/2014/main" id="{A57531C5-87E0-DC4B-918A-7509C96A8AA4}"/>
              </a:ext>
            </a:extLst>
          </p:cNvPr>
          <p:cNvSpPr/>
          <p:nvPr/>
        </p:nvSpPr>
        <p:spPr>
          <a:xfrm>
            <a:off x="8665590" y="3801803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="" xmlns:a16="http://schemas.microsoft.com/office/drawing/2014/main" id="{7CD32762-5C76-4D4D-993E-FA0F7FFD3D8D}"/>
              </a:ext>
            </a:extLst>
          </p:cNvPr>
          <p:cNvSpPr/>
          <p:nvPr/>
        </p:nvSpPr>
        <p:spPr>
          <a:xfrm>
            <a:off x="8317234" y="4388257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="" xmlns:a16="http://schemas.microsoft.com/office/drawing/2014/main" id="{9D3B9BC2-334E-6247-AA11-6F82FA582523}"/>
              </a:ext>
            </a:extLst>
          </p:cNvPr>
          <p:cNvSpPr/>
          <p:nvPr/>
        </p:nvSpPr>
        <p:spPr>
          <a:xfrm>
            <a:off x="8570856" y="4873969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="" xmlns:a16="http://schemas.microsoft.com/office/drawing/2014/main" id="{6362C273-62A5-4C4A-9641-0426469085B8}"/>
              </a:ext>
            </a:extLst>
          </p:cNvPr>
          <p:cNvSpPr/>
          <p:nvPr/>
        </p:nvSpPr>
        <p:spPr>
          <a:xfrm>
            <a:off x="8057742" y="5351287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="" xmlns:a16="http://schemas.microsoft.com/office/drawing/2014/main" id="{A258CCA5-EC79-B54C-A508-58A5566B37E8}"/>
              </a:ext>
            </a:extLst>
          </p:cNvPr>
          <p:cNvSpPr/>
          <p:nvPr/>
        </p:nvSpPr>
        <p:spPr>
          <a:xfrm>
            <a:off x="7591168" y="5264803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="" xmlns:a16="http://schemas.microsoft.com/office/drawing/2014/main" id="{F68124AB-5047-924C-81E5-ED28BCA051B4}"/>
              </a:ext>
            </a:extLst>
          </p:cNvPr>
          <p:cNvSpPr/>
          <p:nvPr/>
        </p:nvSpPr>
        <p:spPr>
          <a:xfrm>
            <a:off x="7642695" y="4826531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3853" y="3938285"/>
            <a:ext cx="3383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 how should we test this?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88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34461041-8413-4023-ABA7-9E499B0AD9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4E00E9-17DA-FC4E-B010-DDD15B4C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222" y="5182092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Can we use Weather Station climate data to calculate GDDs?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92" y="258975"/>
            <a:ext cx="7994451" cy="5178796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F05BCF04-4702-43D0-BE8F-DBF6C2F651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7FC9E1B0-1575-4658-AD6E-43DF73FC33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6448926" y="258975"/>
            <a:ext cx="3693717" cy="5178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6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3267" y="252494"/>
            <a:ext cx="7531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Understanding </a:t>
            </a:r>
            <a:r>
              <a:rPr lang="en-US" sz="3200" smtClean="0">
                <a:solidFill>
                  <a:schemeClr val="accent1"/>
                </a:solidFill>
              </a:rPr>
              <a:t>the growing season length</a:t>
            </a:r>
            <a:endParaRPr lang="en-US" sz="320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17324" y="2948367"/>
            <a:ext cx="2418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Provenance Latitude</a:t>
            </a:r>
            <a:r>
              <a:rPr lang="en-US" b="1" dirty="0" smtClean="0">
                <a:solidFill>
                  <a:schemeClr val="bg1"/>
                </a:solidFill>
              </a:rPr>
              <a:t>: </a:t>
            </a:r>
            <a:r>
              <a:rPr lang="en-US" dirty="0" smtClean="0">
                <a:solidFill>
                  <a:schemeClr val="bg1"/>
                </a:solidFill>
              </a:rPr>
              <a:t>where the seed came from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010" y="885395"/>
            <a:ext cx="5972605" cy="597260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659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0AB6E427-3F73-4C06-A5D5-AE52C3883B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8C9BDAA-0390-4B39-9B5C-BC95E5120D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E04A321A-A039-4720-87B4-66A4210E0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890" y="415490"/>
            <a:ext cx="5937183" cy="593718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/>
          <p:cNvSpPr txBox="1"/>
          <p:nvPr/>
        </p:nvSpPr>
        <p:spPr>
          <a:xfrm>
            <a:off x="571752" y="415490"/>
            <a:ext cx="29209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Understanding the growing season length </a:t>
            </a:r>
            <a:r>
              <a:rPr lang="en-US" sz="3200" smtClean="0"/>
              <a:t>(cont.)</a:t>
            </a:r>
            <a:endParaRPr lang="en-US" sz="3200"/>
          </a:p>
        </p:txBody>
      </p:sp>
      <p:sp>
        <p:nvSpPr>
          <p:cNvPr id="4" name="TextBox 3"/>
          <p:cNvSpPr txBox="1"/>
          <p:nvPr/>
        </p:nvSpPr>
        <p:spPr>
          <a:xfrm>
            <a:off x="169099" y="2814893"/>
            <a:ext cx="3721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Provenance Latitude: </a:t>
            </a:r>
            <a:r>
              <a:rPr lang="en-US" dirty="0" smtClean="0"/>
              <a:t>where the seed came from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0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313C22"/>
      </a:dk2>
      <a:lt2>
        <a:srgbClr val="E8E2E5"/>
      </a:lt2>
      <a:accent1>
        <a:srgbClr val="46B386"/>
      </a:accent1>
      <a:accent2>
        <a:srgbClr val="3BB14E"/>
      </a:accent2>
      <a:accent3>
        <a:srgbClr val="62B447"/>
      </a:accent3>
      <a:accent4>
        <a:srgbClr val="87AE3A"/>
      </a:accent4>
      <a:accent5>
        <a:srgbClr val="ABA343"/>
      </a:accent5>
      <a:accent6>
        <a:srgbClr val="B1763B"/>
      </a:accent6>
      <a:hlink>
        <a:srgbClr val="80872D"/>
      </a:hlink>
      <a:folHlink>
        <a:srgbClr val="82828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162</TotalTime>
  <Words>395</Words>
  <Application>Microsoft Macintosh PowerPoint</Application>
  <PresentationFormat>Widescreen</PresentationFormat>
  <Paragraphs>83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RetrospectVTI</vt:lpstr>
      <vt:lpstr>PowerPoint Presentation</vt:lpstr>
      <vt:lpstr>DEFINITIONS:</vt:lpstr>
      <vt:lpstr>PowerPoint Presentation</vt:lpstr>
      <vt:lpstr>Growing Degree Days (GDDs)</vt:lpstr>
      <vt:lpstr>PowerPoint Presentation</vt:lpstr>
      <vt:lpstr>PowerPoint Presentation</vt:lpstr>
      <vt:lpstr>Can we use Weather Station climate data to calculate GDDs?</vt:lpstr>
      <vt:lpstr>PowerPoint Presentation</vt:lpstr>
      <vt:lpstr>PowerPoint Presentation</vt:lpstr>
      <vt:lpstr>PowerPoint Presentation</vt:lpstr>
      <vt:lpstr>Work from Lizzie and UBC crew</vt:lpstr>
      <vt:lpstr>Work from Lizzie and UBC folks</vt:lpstr>
      <vt:lpstr>PowerPoint Presentation</vt:lpstr>
      <vt:lpstr>PowerPoint Presentation</vt:lpstr>
      <vt:lpstr>Frost tolerance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17</cp:revision>
  <dcterms:created xsi:type="dcterms:W3CDTF">2019-07-24T19:28:36Z</dcterms:created>
  <dcterms:modified xsi:type="dcterms:W3CDTF">2019-07-29T16:18:03Z</dcterms:modified>
</cp:coreProperties>
</file>